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  <p:sldId id="264" r:id="rId10"/>
    <p:sldId id="265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85" d="100"/>
          <a:sy n="85" d="100"/>
        </p:scale>
        <p:origin x="595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5/24/2019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58DA8-C9D6-4831-9C2A-9EB34DBF4B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Proposal Arguments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A188FC-731C-49C1-8759-C7E2160F5B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Two-Part Arguments</a:t>
            </a:r>
          </a:p>
          <a:p>
            <a:r>
              <a:rPr lang="en-US" dirty="0"/>
              <a:t>English 102</a:t>
            </a:r>
          </a:p>
        </p:txBody>
      </p:sp>
    </p:spTree>
    <p:extLst>
      <p:ext uri="{BB962C8B-B14F-4D97-AF65-F5344CB8AC3E}">
        <p14:creationId xmlns:p14="http://schemas.microsoft.com/office/powerpoint/2010/main" val="778123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E7CEF-61CE-4A80-A5E7-1B4D66A9B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An Effective, but too Costly,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D6127-AD6E-40C8-9351-CB987F6D2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89517"/>
          </a:xfrm>
        </p:spPr>
        <p:txBody>
          <a:bodyPr>
            <a:normAutofit/>
          </a:bodyPr>
          <a:lstStyle/>
          <a:p>
            <a:r>
              <a:rPr lang="en-US" dirty="0"/>
              <a:t>A student wanted to “solve” DUI’s. (That’s kind of a problem itself as he didn’t have evidence about how many Pueblo actually had.)</a:t>
            </a:r>
          </a:p>
          <a:p>
            <a:r>
              <a:rPr lang="en-US" dirty="0"/>
              <a:t>His solution: require every car to install a breath lock ignition device, like the ones people who’ve had DUI’s may be forced to get.</a:t>
            </a:r>
          </a:p>
          <a:p>
            <a:r>
              <a:rPr lang="en-US" dirty="0"/>
              <a:t>It solves the problem, but . . .</a:t>
            </a:r>
          </a:p>
          <a:p>
            <a:r>
              <a:rPr lang="en-US" dirty="0"/>
              <a:t>It’s costly: people would have to pay to have them installed in all of their cars, and people would have to blow the tube EVERY time they had to drive.</a:t>
            </a:r>
          </a:p>
          <a:p>
            <a:r>
              <a:rPr lang="en-US" dirty="0"/>
              <a:t>It’s costly: people would resent being treated like criminals when they haven’t committed a crime. </a:t>
            </a:r>
          </a:p>
          <a:p>
            <a:r>
              <a:rPr lang="en-US" dirty="0"/>
              <a:t>Some people don’t drink. And it’s also ridiculous to imagine blowing into a machine to start your car; that’s probably part of the device’s function as a punishment.</a:t>
            </a:r>
          </a:p>
        </p:txBody>
      </p:sp>
    </p:spTree>
    <p:extLst>
      <p:ext uri="{BB962C8B-B14F-4D97-AF65-F5344CB8AC3E}">
        <p14:creationId xmlns:p14="http://schemas.microsoft.com/office/powerpoint/2010/main" val="1928396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52460-7022-4684-A08B-80D501B18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Requires Imagination: Proposals and Unintended Consequences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61D5B-4361-4F82-AD1A-FF7DE7E60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Solutions will often have unintended consequences, both positive and negative. You should give some thought to other possible effects of your solution.</a:t>
            </a:r>
          </a:p>
          <a:p>
            <a:r>
              <a:rPr lang="en-US" dirty="0"/>
              <a:t>A famous unintended negative consequence is Prohibition in the United States strengthening organized crime</a:t>
            </a:r>
          </a:p>
          <a:p>
            <a:r>
              <a:rPr lang="en-US" dirty="0"/>
              <a:t>A positive unintended consequence of the “space race” (between the U.S. and the U.S.S.R.) was the vast amount of technology that benefitted Americans. </a:t>
            </a:r>
          </a:p>
          <a:p>
            <a:r>
              <a:rPr lang="en-US" dirty="0"/>
              <a:t>A good rule is to think “What happens if my solution is implemented?”</a:t>
            </a:r>
          </a:p>
        </p:txBody>
      </p:sp>
    </p:spTree>
    <p:extLst>
      <p:ext uri="{BB962C8B-B14F-4D97-AF65-F5344CB8AC3E}">
        <p14:creationId xmlns:p14="http://schemas.microsoft.com/office/powerpoint/2010/main" val="2363170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310FA-2331-47A6-B165-5C672CFCF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4450976"/>
          </a:xfrm>
        </p:spPr>
        <p:txBody>
          <a:bodyPr>
            <a:normAutofit/>
          </a:bodyPr>
          <a:lstStyle/>
          <a:p>
            <a:r>
              <a:rPr lang="en-US" dirty="0"/>
              <a:t>Remember, a Proposal Argument is difficult because you’re not only trying to persuade people to share your opinion, but you’re also asking them to do something.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32A5E0-4EE4-4763-804D-DC0396C87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89393" y="5353424"/>
            <a:ext cx="8596668" cy="1038412"/>
          </a:xfrm>
        </p:spPr>
        <p:txBody>
          <a:bodyPr/>
          <a:lstStyle/>
          <a:p>
            <a:r>
              <a:rPr lang="en-US" dirty="0"/>
              <a:t>As always, feel free to email me with any questions. </a:t>
            </a:r>
          </a:p>
        </p:txBody>
      </p:sp>
    </p:spTree>
    <p:extLst>
      <p:ext uri="{BB962C8B-B14F-4D97-AF65-F5344CB8AC3E}">
        <p14:creationId xmlns:p14="http://schemas.microsoft.com/office/powerpoint/2010/main" val="3209813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6D506-DC5C-4A38-B97F-0627C8D95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Arguments Offer a Solution to a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0183C0-D386-4802-BB32-0C0A7045C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this assignment the problem must be localized to a small community</a:t>
            </a:r>
          </a:p>
          <a:p>
            <a:r>
              <a:rPr lang="en-US" dirty="0"/>
              <a:t>After all, you can’t solve a global problem in a 5-7 page paper</a:t>
            </a:r>
          </a:p>
          <a:p>
            <a:r>
              <a:rPr lang="en-US" dirty="0"/>
              <a:t>Global problems are too large and too complicated</a:t>
            </a:r>
          </a:p>
          <a:p>
            <a:r>
              <a:rPr lang="en-US" dirty="0"/>
              <a:t>In a proposal, you must make an argument that the problem IS a problem</a:t>
            </a:r>
          </a:p>
          <a:p>
            <a:r>
              <a:rPr lang="en-US" dirty="0"/>
              <a:t>Because you’re going to ask people to fix it</a:t>
            </a:r>
          </a:p>
          <a:p>
            <a:r>
              <a:rPr lang="en-US" dirty="0"/>
              <a:t>Your audience will be the people who can enact the solution</a:t>
            </a:r>
          </a:p>
          <a:p>
            <a:r>
              <a:rPr lang="en-US" dirty="0"/>
              <a:t>You also have to argue for the solution</a:t>
            </a:r>
          </a:p>
          <a:p>
            <a:r>
              <a:rPr lang="en-US" dirty="0"/>
              <a:t>This requires justifying the cost</a:t>
            </a:r>
          </a:p>
          <a:p>
            <a:r>
              <a:rPr lang="en-US" dirty="0"/>
              <a:t>And the how/why of the solution</a:t>
            </a:r>
          </a:p>
        </p:txBody>
      </p:sp>
    </p:spTree>
    <p:extLst>
      <p:ext uri="{BB962C8B-B14F-4D97-AF65-F5344CB8AC3E}">
        <p14:creationId xmlns:p14="http://schemas.microsoft.com/office/powerpoint/2010/main" val="1583196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77071-4D29-4A7B-812B-869414C0D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Proposal’s First Part: 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7FE2E-FC50-4370-9BBA-F43CB539D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/>
          <a:lstStyle/>
          <a:p>
            <a:r>
              <a:rPr lang="en-US" dirty="0"/>
              <a:t>This paper will have two sections; the first section will be the Problem section</a:t>
            </a:r>
          </a:p>
          <a:p>
            <a:r>
              <a:rPr lang="en-US" dirty="0"/>
              <a:t>Your paper’s introduction will define the problem</a:t>
            </a:r>
          </a:p>
          <a:p>
            <a:r>
              <a:rPr lang="en-US" dirty="0"/>
              <a:t>The thesis statement should look something like this: “__________ community’s problem is _______________ .” Or “The problem we’re facing is __________.” </a:t>
            </a:r>
          </a:p>
          <a:p>
            <a:r>
              <a:rPr lang="en-US" dirty="0"/>
              <a:t>The Problem section will then argue the problem’s seriousness in multiple paragraphs</a:t>
            </a:r>
          </a:p>
          <a:p>
            <a:r>
              <a:rPr lang="en-US" dirty="0"/>
              <a:t>As you’re doing the research for the paper, try to find sources for each section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136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0E19B-01BF-4C8B-B3E2-9E5BE2F8D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Arguing the Problem: Show the audience that the Problem is serious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F6366-B317-42CA-9B2F-B81B18606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745" y="2045691"/>
            <a:ext cx="4185623" cy="576262"/>
          </a:xfrm>
        </p:spPr>
        <p:txBody>
          <a:bodyPr/>
          <a:lstStyle/>
          <a:p>
            <a:r>
              <a:rPr lang="en-US" dirty="0"/>
              <a:t>How do I show the Problem is serious? Show: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B76BAE-2A6C-49FE-8D97-2BF8F7E673A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How people are harmed</a:t>
            </a:r>
          </a:p>
          <a:p>
            <a:r>
              <a:rPr lang="en-US" dirty="0"/>
              <a:t>How the community is harmed</a:t>
            </a:r>
          </a:p>
          <a:p>
            <a:r>
              <a:rPr lang="en-US" dirty="0"/>
              <a:t>How people have to pay $ because of the problem</a:t>
            </a:r>
          </a:p>
          <a:p>
            <a:r>
              <a:rPr lang="en-US" dirty="0"/>
              <a:t>How the problem causes people to do more work</a:t>
            </a:r>
          </a:p>
          <a:p>
            <a:r>
              <a:rPr lang="en-US" dirty="0"/>
              <a:t>How the problem costs people’s time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E93DE4-BD4D-4816-BE79-8C575570E9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Who is the Audience?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C36B0C-C269-4EFD-9B24-04C232E3692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The audience for a proposal is the person/people/group that can enact the solution. </a:t>
            </a:r>
          </a:p>
          <a:p>
            <a:r>
              <a:rPr lang="en-US" dirty="0"/>
              <a:t>For example, if you were making a proposal for CSU-Pueblo, your audience would probably be the President or other administrators</a:t>
            </a:r>
          </a:p>
        </p:txBody>
      </p:sp>
    </p:spTree>
    <p:extLst>
      <p:ext uri="{BB962C8B-B14F-4D97-AF65-F5344CB8AC3E}">
        <p14:creationId xmlns:p14="http://schemas.microsoft.com/office/powerpoint/2010/main" val="32864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BF867-EDF6-49BF-B825-E01381979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Proposal’s Second Part: The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CEC4C-808B-4295-BAB8-8A5D60538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you’ve fully argued the problem, you’ll introduce the solution</a:t>
            </a:r>
          </a:p>
          <a:p>
            <a:r>
              <a:rPr lang="en-US" dirty="0"/>
              <a:t>Your solution should have an introduction that succinctly states the solution</a:t>
            </a:r>
          </a:p>
          <a:p>
            <a:r>
              <a:rPr lang="en-US" dirty="0"/>
              <a:t>Your solution will have a thesis that looks something like this: “To solve this problem we must do ________.” or “We can solve this problem by doing ________, ___________, and _________.” </a:t>
            </a:r>
          </a:p>
          <a:p>
            <a:r>
              <a:rPr lang="en-US" dirty="0"/>
              <a:t>Multi-part or multiple solutions are acceptable and may be necessary depending on your problem</a:t>
            </a:r>
          </a:p>
          <a:p>
            <a:r>
              <a:rPr lang="en-US" dirty="0"/>
              <a:t>Your solution’s argument will be that the solution will work and that the costs are worthwhile</a:t>
            </a:r>
          </a:p>
          <a:p>
            <a:r>
              <a:rPr lang="en-US" dirty="0"/>
              <a:t>The “best” solution is the cheapest solution that solves the problem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79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9B876-3B70-4B8F-9247-AE687AC77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Explain How the Solution will Work and How It will be Implemented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F3989-061B-472B-88D5-8C8513A74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338823"/>
          </a:xfrm>
        </p:spPr>
        <p:txBody>
          <a:bodyPr/>
          <a:lstStyle/>
          <a:p>
            <a:r>
              <a:rPr lang="en-US" dirty="0"/>
              <a:t>You’ll define the solution in the solution’s introduction</a:t>
            </a:r>
          </a:p>
          <a:p>
            <a:r>
              <a:rPr lang="en-US" dirty="0"/>
              <a:t>In a paragraph or two (depending on the complexity of the solution/solutions) you’ll then explain how the solution will solve the problem</a:t>
            </a:r>
          </a:p>
          <a:p>
            <a:r>
              <a:rPr lang="en-US" dirty="0"/>
              <a:t>How does it solve the problem or limit the damage caused by the problem?</a:t>
            </a:r>
          </a:p>
          <a:p>
            <a:r>
              <a:rPr lang="en-US" dirty="0"/>
              <a:t>Explain in detail how the solution works—don’t leave any work for your readers</a:t>
            </a:r>
          </a:p>
          <a:p>
            <a:r>
              <a:rPr lang="en-US" dirty="0"/>
              <a:t>Explain how the solution will be implemented: how can the community make the needed changes. </a:t>
            </a:r>
          </a:p>
          <a:p>
            <a:r>
              <a:rPr lang="en-US" dirty="0"/>
              <a:t>Don’t let the perfect be the enemy of the good: you won’t be able to perfectly solve most problems; that’s fine. Try to find the solution that best addresses the problem. </a:t>
            </a:r>
          </a:p>
        </p:txBody>
      </p:sp>
    </p:spTree>
    <p:extLst>
      <p:ext uri="{BB962C8B-B14F-4D97-AF65-F5344CB8AC3E}">
        <p14:creationId xmlns:p14="http://schemas.microsoft.com/office/powerpoint/2010/main" val="3682081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FB253-6B91-4474-AA51-236B148FA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9235"/>
          </a:xfrm>
        </p:spPr>
        <p:txBody>
          <a:bodyPr/>
          <a:lstStyle/>
          <a:p>
            <a:r>
              <a:rPr lang="en-US" dirty="0"/>
              <a:t>The Types of Costs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8ECF8A-9310-4AAB-B9D3-197142CB12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7333" y="1559293"/>
            <a:ext cx="4185623" cy="576262"/>
          </a:xfrm>
        </p:spPr>
        <p:txBody>
          <a:bodyPr/>
          <a:lstStyle/>
          <a:p>
            <a:r>
              <a:rPr lang="en-US" dirty="0"/>
              <a:t>Monetary: $$$$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0618ED-BA77-4471-A4D7-221108B939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7334" y="2316811"/>
            <a:ext cx="4185623" cy="3761260"/>
          </a:xfrm>
        </p:spPr>
        <p:txBody>
          <a:bodyPr>
            <a:normAutofit/>
          </a:bodyPr>
          <a:lstStyle/>
          <a:p>
            <a:r>
              <a:rPr lang="en-US" dirty="0"/>
              <a:t>How costly is your solution? </a:t>
            </a:r>
          </a:p>
          <a:p>
            <a:r>
              <a:rPr lang="en-US" dirty="0"/>
              <a:t>You may not be able to know exact amounts, but consider relative costs—a new building would be expensive</a:t>
            </a:r>
          </a:p>
          <a:p>
            <a:r>
              <a:rPr lang="en-US" dirty="0"/>
              <a:t>Who will pay for the solution?</a:t>
            </a:r>
          </a:p>
          <a:p>
            <a:r>
              <a:rPr lang="en-US" dirty="0"/>
              <a:t>If it’s tax dollars, how do you convince the tax-payers?</a:t>
            </a:r>
          </a:p>
          <a:p>
            <a:r>
              <a:rPr lang="en-US" dirty="0"/>
              <a:t>If a solution is expensive, you’ll need to ensure that you argue that the cost is worthwhile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3C88E4-1464-4092-B0F1-76C57DE59C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25629" y="1589692"/>
            <a:ext cx="4817617" cy="576262"/>
          </a:xfrm>
        </p:spPr>
        <p:txBody>
          <a:bodyPr/>
          <a:lstStyle/>
          <a:p>
            <a:r>
              <a:rPr lang="en-US" dirty="0"/>
              <a:t>Work, Labor, PITA (pain in the...)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C0981E-E565-49D2-88B4-D470F78AC0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88385" y="2316810"/>
            <a:ext cx="4185617" cy="4343965"/>
          </a:xfrm>
        </p:spPr>
        <p:txBody>
          <a:bodyPr>
            <a:normAutofit/>
          </a:bodyPr>
          <a:lstStyle/>
          <a:p>
            <a:r>
              <a:rPr lang="en-US" dirty="0"/>
              <a:t>How much labor will the solution cost?</a:t>
            </a:r>
          </a:p>
          <a:p>
            <a:r>
              <a:rPr lang="en-US" dirty="0"/>
              <a:t>Will the work be temporary, such as construction traffic, or will it be permanent, such as a changed policy?</a:t>
            </a:r>
          </a:p>
          <a:p>
            <a:r>
              <a:rPr lang="en-US" dirty="0"/>
              <a:t>Who will do the work or be affected by the solution’s difficulties?</a:t>
            </a:r>
          </a:p>
          <a:p>
            <a:r>
              <a:rPr lang="en-US" dirty="0"/>
              <a:t>If the solution requires much labor or changes in behavior, you’ll need to argue that these costs are worthwhile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812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4FEC2-5701-4BCB-BCB7-6964B5F18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Justify the Solution’s Costs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A07F65-87D3-44F2-9A10-C521FCBB74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Problem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2701EA-0108-4439-8DA4-58007A6E7C0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Refer back to the damage caused by the problem</a:t>
            </a:r>
          </a:p>
          <a:p>
            <a:r>
              <a:rPr lang="en-US" dirty="0"/>
              <a:t>Don’t be afraid to extrapolate the costs of the problem, showing how the costs will increase over time</a:t>
            </a:r>
          </a:p>
          <a:p>
            <a:r>
              <a:rPr lang="en-US" dirty="0"/>
              <a:t>Even if the problem affects individuals, try to show how the community is harmed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259E43-C5A4-49F0-B32B-0FDD9F97DE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The Solution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9F0ADD-2CE6-4835-A506-52E0B970BFC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Identify costs that are limited or one-time costs, such as buildings</a:t>
            </a:r>
          </a:p>
          <a:p>
            <a:r>
              <a:rPr lang="en-US" dirty="0"/>
              <a:t>Remind the audience that your solution costs less than not fixing the problem</a:t>
            </a:r>
          </a:p>
          <a:p>
            <a:r>
              <a:rPr lang="en-US" dirty="0"/>
              <a:t>Show how the community will be improved by the solution</a:t>
            </a:r>
          </a:p>
        </p:txBody>
      </p:sp>
    </p:spTree>
    <p:extLst>
      <p:ext uri="{BB962C8B-B14F-4D97-AF65-F5344CB8AC3E}">
        <p14:creationId xmlns:p14="http://schemas.microsoft.com/office/powerpoint/2010/main" val="1385810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8703C-B9F8-467D-A8F6-1AA6AB64E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Motivating the Audience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8D23C-0D6B-4D03-B67C-D6E7A39C3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Kansas State, there was a parking problem: there were no spaces available from 8:10 a.m. to roughly 2:00 p.m. </a:t>
            </a:r>
          </a:p>
          <a:p>
            <a:r>
              <a:rPr lang="en-US" dirty="0"/>
              <a:t>Students wanted to write proposals about the parking problem, and they often tried to argue the problem by complaining about tickets they had received</a:t>
            </a:r>
          </a:p>
          <a:p>
            <a:r>
              <a:rPr lang="en-US" dirty="0"/>
              <a:t>Would Kansas State’s administrators care? Probably not; they’d say “Don’t illegally park.”</a:t>
            </a:r>
          </a:p>
          <a:p>
            <a:r>
              <a:rPr lang="en-US" dirty="0"/>
              <a:t>What would make them care? If parking hurt the school’s image or persuaded students to transfer to other colleges. </a:t>
            </a:r>
          </a:p>
          <a:p>
            <a:r>
              <a:rPr lang="en-US" dirty="0"/>
              <a:t>The lesson here is sometimes you might need to suppress your own motivation for solving a problem and focus the argument on making the audience care</a:t>
            </a:r>
          </a:p>
        </p:txBody>
      </p:sp>
    </p:spTree>
    <p:extLst>
      <p:ext uri="{BB962C8B-B14F-4D97-AF65-F5344CB8AC3E}">
        <p14:creationId xmlns:p14="http://schemas.microsoft.com/office/powerpoint/2010/main" val="428801300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</TotalTime>
  <Words>1171</Words>
  <Application>Microsoft Office PowerPoint</Application>
  <PresentationFormat>Widescreen</PresentationFormat>
  <Paragraphs>84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Wingdings 3</vt:lpstr>
      <vt:lpstr>Facet</vt:lpstr>
      <vt:lpstr>Proposal Arguments</vt:lpstr>
      <vt:lpstr>Proposal Arguments Offer a Solution to a Problem</vt:lpstr>
      <vt:lpstr>The Proposal’s First Part: The Problem</vt:lpstr>
      <vt:lpstr>Arguing the Problem: Show the audience that the Problem is serious</vt:lpstr>
      <vt:lpstr>The Proposal’s Second Part: The Solution</vt:lpstr>
      <vt:lpstr>Explain How the Solution will Work and How It will be Implemented</vt:lpstr>
      <vt:lpstr>The Types of Costs</vt:lpstr>
      <vt:lpstr>How to Justify the Solution’s Costs</vt:lpstr>
      <vt:lpstr>Example 1: Motivating the Audience</vt:lpstr>
      <vt:lpstr>Example 2: An Effective, but too Costly, Solution</vt:lpstr>
      <vt:lpstr>This Requires Imagination: Proposals and Unintended Consequences</vt:lpstr>
      <vt:lpstr>Remember, a Proposal Argument is difficult because you’re not only trying to persuade people to share your opinion, but you’re also asking them to do something.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Saphara</dc:creator>
  <cp:lastModifiedBy>Jason Saphara</cp:lastModifiedBy>
  <cp:revision>16</cp:revision>
  <dcterms:created xsi:type="dcterms:W3CDTF">2019-05-24T13:20:44Z</dcterms:created>
  <dcterms:modified xsi:type="dcterms:W3CDTF">2019-05-24T14:58:57Z</dcterms:modified>
</cp:coreProperties>
</file>